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9"/>
  </p:notesMasterIdLst>
  <p:sldIdLst>
    <p:sldId id="256" r:id="rId3"/>
    <p:sldId id="258" r:id="rId4"/>
    <p:sldId id="259" r:id="rId5"/>
    <p:sldId id="261" r:id="rId6"/>
    <p:sldId id="269" r:id="rId7"/>
    <p:sldId id="264" r:id="rId8"/>
    <p:sldId id="265" r:id="rId9"/>
    <p:sldId id="266" r:id="rId10"/>
    <p:sldId id="267" r:id="rId11"/>
    <p:sldId id="301" r:id="rId12"/>
    <p:sldId id="268" r:id="rId13"/>
    <p:sldId id="298" r:id="rId14"/>
    <p:sldId id="271" r:id="rId15"/>
    <p:sldId id="273" r:id="rId16"/>
    <p:sldId id="274" r:id="rId17"/>
    <p:sldId id="276" r:id="rId18"/>
    <p:sldId id="280" r:id="rId19"/>
    <p:sldId id="279" r:id="rId20"/>
    <p:sldId id="282" r:id="rId21"/>
    <p:sldId id="284" r:id="rId22"/>
    <p:sldId id="287" r:id="rId23"/>
    <p:sldId id="286" r:id="rId24"/>
    <p:sldId id="299" r:id="rId25"/>
    <p:sldId id="300" r:id="rId26"/>
    <p:sldId id="296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57" d="100"/>
          <a:sy n="57" d="100"/>
        </p:scale>
        <p:origin x="52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688A0-886D-4462-BE87-AF7C417FD51E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CF84F-BF23-4BFE-9E54-001F0FB4B6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98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CF84F-BF23-4BFE-9E54-001F0FB4B6B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16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48AE-854A-6216-098F-ABA2C811E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29655-D776-6B7F-B1FC-358D07175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10A13-4C6B-55C8-4308-1EECEB97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0A006-6B7C-A896-C98D-8C762789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72F0-4C49-FAF5-8B50-37DB5CAA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25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4423-E2BD-24BD-8600-7C0DF822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D30B9-5194-3582-7A19-913929C84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053D7-8716-A699-B43B-2C16D2C9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42191-E0C4-24E7-1D7F-7C4BC5B9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4E34B-BED0-1BD9-42C8-241A87F9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92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663A1E-72E3-BB0A-2C72-87ABA566A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9CA1D-35B6-84B8-C965-B42DDB6B8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8D4BC-B181-F20B-9326-EF95E8BE2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119FA-9AF7-216C-1F04-F5FB7540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1C0C5-5F26-1756-C6E2-EE5F8301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603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82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68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64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45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46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34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60EC-5F0E-4306-D2E4-2A384E72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F5D0F-3F7D-D08B-E2BD-E6C1EB596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12ED4-D28A-322A-8DF0-D5958FF4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9477-F9FB-7209-2138-6EB23DAB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C7C8A-3082-0DF6-3041-A2674293C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617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98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628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66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33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71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9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668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82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821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6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173B-987A-1DC4-CE99-005094B9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07BF0-4E79-CE50-2567-1A625A639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97DCB-6A29-542B-85BA-F25A71AA3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5949B-D599-7B8E-D100-C90CC596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F3B2F-0980-C7DF-0924-A71C3820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4143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72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8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0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6A11-BB46-3CDD-5279-C742F294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3FF2-CDB5-D0DB-590F-BB59B011A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E5D50-A907-10A9-5BD2-BF9260637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272B3-3F02-9B1E-708D-0E7B4054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E0ABE-A6A5-548B-36E9-5AB993BC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A75D5-B4F4-AFD8-0306-E337E1C9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99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61C5B-5770-0A5A-B5E5-83021852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A5BE5-3546-7CE1-B149-5CB21AE0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F0F74-16DE-5753-DFB5-9DD4E26E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29A66-E1AA-5D29-6B5F-EFD5806BA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2314C-3DCA-205C-79F2-ED6E3364F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F0A74-BCE6-BD9C-734B-1CE6A382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1F85F-10B2-143B-6F6E-AE6A772F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30FC5-5E70-3414-BB1C-6244A68D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1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4F8E-588E-8E36-8E1E-325A00A7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B9E71-B067-B5BA-8FD4-D094FDB6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211CE-45D7-9830-5CEC-306EB614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EDDEB-615A-DF8D-6CB9-A09A8758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96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D22CF-A89D-A6C4-A82F-A941447B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FC8099-143C-FEF7-3E14-CAD874C4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05E17-B5BC-D474-50B9-46BA46C7B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23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9906-5F52-07DF-7047-E538340D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58570-E3CE-1511-981F-78FC7124B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9F569-64FC-EA0E-7490-E27A27906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64F18-4575-5B41-5057-AC10C554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39EF4-7685-914C-EC31-28EC7F3A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90B43-8305-D62C-A72B-C77495B1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34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1993-FB38-81BB-3233-98A5FF7D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C94798-C8A2-F942-EE7C-CA6CB6BD8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2C86E-F4E6-80B0-E73A-769BD333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6F3B1-8B6D-AAEA-5AAC-E1FE2046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41499-8087-114A-668C-AE1D4411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132A5-35AC-62BE-7869-7533F776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38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833BAB-311A-F6BE-E31A-7705B9267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43D44-22BB-94F0-2E99-CDAD3F19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A5D4A-8BB7-C601-0677-80A7FAF62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7E8CE-6B24-46CE-8E04-91976FC3446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7F2A-B6E7-656E-CBC8-C4B5FA031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D0F6C-1874-2AC5-D2AB-7104F7A0E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75C328-F8E8-4C6F-8E9A-C963837F3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86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73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2.jpe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1920577"/>
            <a:ext cx="6223794" cy="176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00002E"/>
                </a:solidFill>
                <a:latin typeface="Nunito ExtraBold" pitchFamily="2" charset="0"/>
                <a:ea typeface="Nunito Semi Bold" pitchFamily="34" charset="-122"/>
                <a:cs typeface="Nunito Semi Bold" pitchFamily="34" charset="-120"/>
              </a:rPr>
              <a:t>InsurePlus: Smart Health Insurance Management System</a:t>
            </a:r>
            <a:endParaRPr lang="en-US" sz="3667" dirty="0">
              <a:latin typeface="Nunito Extra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8104" y="3979763"/>
            <a:ext cx="622379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comprehensive, scalable solution for modern health insurance management built with microservices architecture and modular frontend design</a:t>
            </a:r>
            <a:endParaRPr lang="en-US" sz="15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99C9B-3E0C-574C-5674-B743A8CD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3" y="0"/>
            <a:ext cx="592970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8DDDF-F1F6-B47F-5BEA-9482404E9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36" y="3015610"/>
            <a:ext cx="6598964" cy="38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6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72F6E-2BF2-E5EF-DA5F-744D8C0D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04"/>
            <a:ext cx="8091340" cy="435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CD158-0568-829F-2CAD-044CDE7C8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63" y="3482632"/>
            <a:ext cx="6496639" cy="33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2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ECEF8-4395-8F61-2F2A-5775DB61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98" y="3283670"/>
            <a:ext cx="6113227" cy="3574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26D5CB-1100-569F-F97E-5B6CCFBFB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" y="-1"/>
            <a:ext cx="7070248" cy="411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1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FB6B3-B490-4AF9-894C-E605E6FE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2701" cy="3974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576513-8AE3-1B7A-F5BB-33BAB3B57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39" y="3150742"/>
            <a:ext cx="6988662" cy="3707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FCDD6-1FB2-BC8E-0ABF-C005F92754F0}"/>
              </a:ext>
            </a:extLst>
          </p:cNvPr>
          <p:cNvSpPr txBox="1"/>
          <p:nvPr/>
        </p:nvSpPr>
        <p:spPr>
          <a:xfrm>
            <a:off x="7573630" y="1080817"/>
            <a:ext cx="4024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Nunito" pitchFamily="2" charset="0"/>
              </a:rPr>
              <a:t>Centralised Admin Dashboard</a:t>
            </a:r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D37A43E6-65F0-5A32-55AB-011DDF2BAD74}"/>
              </a:ext>
            </a:extLst>
          </p:cNvPr>
          <p:cNvSpPr/>
          <p:nvPr/>
        </p:nvSpPr>
        <p:spPr>
          <a:xfrm>
            <a:off x="7727329" y="478024"/>
            <a:ext cx="2034659" cy="448628"/>
          </a:xfrm>
          <a:prstGeom prst="roundRect">
            <a:avLst>
              <a:gd name="adj" fmla="val 63853"/>
            </a:avLst>
          </a:prstGeom>
          <a:solidFill>
            <a:srgbClr val="CFD6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D09326FA-2630-C03C-FE44-7E966931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442" y="606849"/>
            <a:ext cx="190857" cy="190857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A40981BA-992A-FEAE-3472-981132063B67}"/>
              </a:ext>
            </a:extLst>
          </p:cNvPr>
          <p:cNvSpPr/>
          <p:nvPr/>
        </p:nvSpPr>
        <p:spPr>
          <a:xfrm>
            <a:off x="8156668" y="549580"/>
            <a:ext cx="146220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ADMINISTRATION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9364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7FA120-9178-0F33-9AB1-8B5028C1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11" y="4161764"/>
            <a:ext cx="8502922" cy="253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13D8A-0AF3-62F9-8DAC-0A9EF1D8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94" y="1617579"/>
            <a:ext cx="8465939" cy="2374197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202A2DD-1D9F-E5F9-4479-8C118628A55E}"/>
              </a:ext>
            </a:extLst>
          </p:cNvPr>
          <p:cNvSpPr/>
          <p:nvPr/>
        </p:nvSpPr>
        <p:spPr>
          <a:xfrm>
            <a:off x="425880" y="164492"/>
            <a:ext cx="1470719" cy="302121"/>
          </a:xfrm>
          <a:prstGeom prst="roundRect">
            <a:avLst>
              <a:gd name="adj" fmla="val 58491"/>
            </a:avLst>
          </a:prstGeom>
          <a:noFill/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2EF4D530-F010-D825-E1CB-40E080A0D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885" y="256666"/>
            <a:ext cx="117773" cy="117773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70F8008F-7518-F8F4-53C8-CAC0679024C1}"/>
              </a:ext>
            </a:extLst>
          </p:cNvPr>
          <p:cNvSpPr/>
          <p:nvPr/>
        </p:nvSpPr>
        <p:spPr>
          <a:xfrm>
            <a:off x="703494" y="221344"/>
            <a:ext cx="1092101" cy="188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917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QUALITY ASSURANCE</a:t>
            </a:r>
            <a:endParaRPr lang="en-US" sz="917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48927BA-BE22-8B76-074D-69ADDC810C46}"/>
              </a:ext>
            </a:extLst>
          </p:cNvPr>
          <p:cNvSpPr/>
          <p:nvPr/>
        </p:nvSpPr>
        <p:spPr>
          <a:xfrm>
            <a:off x="425880" y="525450"/>
            <a:ext cx="8743553" cy="433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708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Ensuring Code Quality Through Comprehensive Testing </a:t>
            </a:r>
          </a:p>
          <a:p>
            <a:pPr>
              <a:lnSpc>
                <a:spcPts val="3375"/>
              </a:lnSpc>
            </a:pPr>
            <a:r>
              <a:rPr lang="en-US" sz="2708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Using </a:t>
            </a:r>
            <a:r>
              <a:rPr lang="en-US" sz="2708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JaCoCo</a:t>
            </a:r>
            <a:r>
              <a:rPr lang="en-US" sz="2708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Reporting</a:t>
            </a:r>
            <a:endParaRPr lang="en-US" sz="2708" dirty="0"/>
          </a:p>
        </p:txBody>
      </p:sp>
    </p:spTree>
    <p:extLst>
      <p:ext uri="{BB962C8B-B14F-4D97-AF65-F5344CB8AC3E}">
        <p14:creationId xmlns:p14="http://schemas.microsoft.com/office/powerpoint/2010/main" val="328830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B28537-1688-D4FC-370C-436B814DE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7" y="3809602"/>
            <a:ext cx="9510453" cy="29372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7169B9-5E52-1541-0C2E-08AB88B1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" y="433195"/>
            <a:ext cx="9510453" cy="32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9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>
            <a:extLst>
              <a:ext uri="{FF2B5EF4-FFF2-40B4-BE49-F238E27FC236}">
                <a16:creationId xmlns:a16="http://schemas.microsoft.com/office/drawing/2014/main" id="{62D69A9D-EDE2-A8DC-9542-9823BDED81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70945" y="303945"/>
            <a:ext cx="3252056" cy="325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IN" sz="15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35A543-588E-C96A-E36D-AA5DD59C4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00" y="1777449"/>
            <a:ext cx="8165456" cy="4776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00237-4831-C09E-C3E4-5E28ECA2A69A}"/>
              </a:ext>
            </a:extLst>
          </p:cNvPr>
          <p:cNvSpPr txBox="1"/>
          <p:nvPr/>
        </p:nvSpPr>
        <p:spPr>
          <a:xfrm>
            <a:off x="389466" y="142927"/>
            <a:ext cx="9872133" cy="1419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Microservices Architecture with Eureka Service Discovery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792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727702-0014-C8BA-9A2E-A16AC5988B3D}"/>
              </a:ext>
            </a:extLst>
          </p:cNvPr>
          <p:cNvSpPr txBox="1"/>
          <p:nvPr/>
        </p:nvSpPr>
        <p:spPr>
          <a:xfrm>
            <a:off x="345903" y="1541459"/>
            <a:ext cx="298996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EMAIL NOTIFICATION FOR USER CREATION AND ROLE UPDATION: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E2F1E-44A0-88C4-9311-2660B984F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"/>
          <a:stretch>
            <a:fillRect/>
          </a:stretch>
        </p:blipFill>
        <p:spPr bwMode="auto">
          <a:xfrm>
            <a:off x="3887536" y="1618406"/>
            <a:ext cx="2989964" cy="5239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FFE6A5A1-1BD0-0F6D-C4FC-25FE8DEA1C27}"/>
              </a:ext>
            </a:extLst>
          </p:cNvPr>
          <p:cNvSpPr/>
          <p:nvPr/>
        </p:nvSpPr>
        <p:spPr>
          <a:xfrm>
            <a:off x="345903" y="327583"/>
            <a:ext cx="1492806" cy="359331"/>
          </a:xfrm>
          <a:prstGeom prst="roundRect">
            <a:avLst>
              <a:gd name="adj" fmla="val 63879"/>
            </a:avLst>
          </a:prstGeom>
          <a:solidFill>
            <a:srgbClr val="CFD6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D3C44401-497A-076B-EBD8-1E19E955C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61" y="430691"/>
            <a:ext cx="152995" cy="152995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FFF3D4B-7204-3E52-3A8D-1B700E5C7478}"/>
              </a:ext>
            </a:extLst>
          </p:cNvPr>
          <p:cNvSpPr/>
          <p:nvPr/>
        </p:nvSpPr>
        <p:spPr>
          <a:xfrm>
            <a:off x="689994" y="384852"/>
            <a:ext cx="103405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NOTIFICATIONS</a:t>
            </a:r>
            <a:endParaRPr lang="en-US" sz="1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96420D5-48A1-7B73-3A4F-7AD0E8F4AE79}"/>
              </a:ext>
            </a:extLst>
          </p:cNvPr>
          <p:cNvSpPr/>
          <p:nvPr/>
        </p:nvSpPr>
        <p:spPr>
          <a:xfrm>
            <a:off x="345903" y="763351"/>
            <a:ext cx="8322112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SMTP Gmail Integration for Notifications</a:t>
            </a:r>
            <a:endParaRPr lang="en-US" sz="3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D0D85B-9463-8CDC-E1A8-EB2D8014B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7"/>
          <a:stretch>
            <a:fillRect/>
          </a:stretch>
        </p:blipFill>
        <p:spPr bwMode="auto">
          <a:xfrm>
            <a:off x="7348762" y="1618407"/>
            <a:ext cx="3089964" cy="5239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08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149DF8-4033-27EF-AF91-57872875C942}"/>
              </a:ext>
            </a:extLst>
          </p:cNvPr>
          <p:cNvSpPr txBox="1"/>
          <p:nvPr/>
        </p:nvSpPr>
        <p:spPr>
          <a:xfrm>
            <a:off x="396144" y="96530"/>
            <a:ext cx="97431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1970"/>
            <a:r>
              <a:rPr lang="en-IN" sz="2400" b="1" u="sng" dirty="0">
                <a:solidFill>
                  <a:prstClr val="black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EMAIL NOTIFICATIONS FOR CLAIM PROCESSING AND STATUS UPDATE OF CLAIMS:</a:t>
            </a:r>
            <a:endParaRPr lang="en-IN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50C30-A60F-43B3-C877-A01A4EB6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1" y="1049927"/>
            <a:ext cx="3085733" cy="571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8D4BD-06A5-F595-7267-FAEEF12DB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24" y="1049927"/>
            <a:ext cx="3258788" cy="571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EC531-C7EF-DAE4-3D0B-812E0AE042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585" y="1049834"/>
            <a:ext cx="3432675" cy="571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05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3B30C2-2614-13C6-DDFF-354ABABC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10" y="903006"/>
            <a:ext cx="9925379" cy="5756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06074-2882-333A-34D8-9F565BFB3F83}"/>
              </a:ext>
            </a:extLst>
          </p:cNvPr>
          <p:cNvSpPr txBox="1"/>
          <p:nvPr/>
        </p:nvSpPr>
        <p:spPr>
          <a:xfrm>
            <a:off x="1828800" y="199928"/>
            <a:ext cx="8534400" cy="70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Integration with </a:t>
            </a:r>
            <a:r>
              <a:rPr kumimoji="0" lang="en-US" sz="3950" b="0" i="0" u="none" strike="noStrike" kern="1200" cap="none" spc="0" normalizeH="0" baseline="0" noProof="0" dirty="0" err="1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Razorpay</a:t>
            </a:r>
            <a:endParaRPr kumimoji="0" 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3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8104" y="1440359"/>
            <a:ext cx="1831281" cy="37484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761" y="1548011"/>
            <a:ext cx="159544" cy="1595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7077" y="1500188"/>
            <a:ext cx="1352649" cy="25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OVERVIEW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98104" y="1894980"/>
            <a:ext cx="9519841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00002E"/>
                </a:solidFill>
                <a:latin typeface="Nunito SemiBold" pitchFamily="2" charset="0"/>
                <a:ea typeface="Nunito Semi Bold" pitchFamily="34" charset="-122"/>
                <a:cs typeface="Nunito Semi Bold" pitchFamily="34" charset="-120"/>
              </a:rPr>
              <a:t>Transforming Health Insurance Management</a:t>
            </a:r>
            <a:endParaRPr lang="en-US" sz="3667" dirty="0">
              <a:latin typeface="Nunito SemiBold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8104" y="2980234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0002E"/>
                </a:solidFill>
                <a:latin typeface="Nunito Black" panose="020F0502020204030204" pitchFamily="2" charset="0"/>
                <a:ea typeface="Nunito Semi Bold" pitchFamily="34" charset="-122"/>
                <a:cs typeface="Nunito Semi Bold" pitchFamily="34" charset="-120"/>
              </a:rPr>
              <a:t>What is InsurePlus?</a:t>
            </a:r>
            <a:endParaRPr lang="en-US" sz="1833" dirty="0">
              <a:latin typeface="Nunito Black" panose="020F0502020204030204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8104" y="3472954"/>
            <a:ext cx="5154613" cy="15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InsurePlus is an enterprise-grade health insurance management platform designed to streamline operations for administrators, agents, customers, claim officers, and hospitals. Built on modern architectural principles, it delivers seamless experiences across all user roles.</a:t>
            </a:r>
            <a:endParaRPr lang="en-US" sz="1542" dirty="0"/>
          </a:p>
        </p:txBody>
      </p:sp>
      <p:sp>
        <p:nvSpPr>
          <p:cNvPr id="8" name="Text 5"/>
          <p:cNvSpPr/>
          <p:nvPr/>
        </p:nvSpPr>
        <p:spPr>
          <a:xfrm>
            <a:off x="6345635" y="2980234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0002E"/>
                </a:solidFill>
                <a:latin typeface="Nunito Black" pitchFamily="2" charset="0"/>
                <a:ea typeface="Nunito Semi Bold" pitchFamily="34" charset="-122"/>
                <a:cs typeface="Nunito Semi Bold" pitchFamily="34" charset="-120"/>
              </a:rPr>
              <a:t>Key Objectives</a:t>
            </a:r>
            <a:endParaRPr lang="en-US" sz="1833" dirty="0">
              <a:latin typeface="Nunito Black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45634" y="3472954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efficient policy and plan management</a:t>
            </a:r>
            <a:endParaRPr lang="en-US" sz="1542" dirty="0"/>
          </a:p>
        </p:txBody>
      </p:sp>
      <p:sp>
        <p:nvSpPr>
          <p:cNvPr id="10" name="Text 7"/>
          <p:cNvSpPr/>
          <p:nvPr/>
        </p:nvSpPr>
        <p:spPr>
          <a:xfrm>
            <a:off x="6345634" y="3861892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claim processing workflows</a:t>
            </a:r>
            <a:endParaRPr lang="en-US" sz="1542" dirty="0"/>
          </a:p>
        </p:txBody>
      </p:sp>
      <p:sp>
        <p:nvSpPr>
          <p:cNvPr id="11" name="Text 8"/>
          <p:cNvSpPr/>
          <p:nvPr/>
        </p:nvSpPr>
        <p:spPr>
          <a:xfrm>
            <a:off x="6345634" y="4250829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Facilitate hospital network integration</a:t>
            </a:r>
            <a:endParaRPr lang="en-US" sz="1542" dirty="0"/>
          </a:p>
        </p:txBody>
      </p:sp>
      <p:sp>
        <p:nvSpPr>
          <p:cNvPr id="12" name="Text 9"/>
          <p:cNvSpPr/>
          <p:nvPr/>
        </p:nvSpPr>
        <p:spPr>
          <a:xfrm>
            <a:off x="6345634" y="4639767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secure, role-based access control</a:t>
            </a:r>
            <a:endParaRPr lang="en-US" sz="1542" dirty="0"/>
          </a:p>
        </p:txBody>
      </p:sp>
      <p:sp>
        <p:nvSpPr>
          <p:cNvPr id="13" name="Text 10"/>
          <p:cNvSpPr/>
          <p:nvPr/>
        </p:nvSpPr>
        <p:spPr>
          <a:xfrm>
            <a:off x="6345634" y="5028704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Deliver real-time notifications and updates</a:t>
            </a:r>
            <a:endParaRPr lang="en-US" sz="1542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873BDD-3FDE-22E4-5E92-E50C096D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94" y="1387153"/>
            <a:ext cx="9939867" cy="520561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BF566E39-0E06-03AE-A564-8E579A640935}"/>
              </a:ext>
            </a:extLst>
          </p:cNvPr>
          <p:cNvSpPr/>
          <p:nvPr/>
        </p:nvSpPr>
        <p:spPr>
          <a:xfrm>
            <a:off x="995494" y="225627"/>
            <a:ext cx="60124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E546391-3073-3130-4CA5-680616D2B46A}"/>
              </a:ext>
            </a:extLst>
          </p:cNvPr>
          <p:cNvSpPr/>
          <p:nvPr/>
        </p:nvSpPr>
        <p:spPr>
          <a:xfrm>
            <a:off x="541866" y="591264"/>
            <a:ext cx="111082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Streamlined Operations: Docker Implementation</a:t>
            </a:r>
            <a:endParaRPr lang="en-US" sz="4000" dirty="0"/>
          </a:p>
        </p:txBody>
      </p:sp>
      <p:sp>
        <p:nvSpPr>
          <p:cNvPr id="7" name="Shape 0">
            <a:extLst>
              <a:ext uri="{FF2B5EF4-FFF2-40B4-BE49-F238E27FC236}">
                <a16:creationId xmlns:a16="http://schemas.microsoft.com/office/drawing/2014/main" id="{92D8872F-F2AE-1E21-69CF-5A72BB08CFAC}"/>
              </a:ext>
            </a:extLst>
          </p:cNvPr>
          <p:cNvSpPr/>
          <p:nvPr/>
        </p:nvSpPr>
        <p:spPr>
          <a:xfrm>
            <a:off x="541866" y="170582"/>
            <a:ext cx="1291352" cy="495538"/>
          </a:xfrm>
          <a:prstGeom prst="roundRect">
            <a:avLst>
              <a:gd name="adj" fmla="val 57969"/>
            </a:avLst>
          </a:prstGeom>
          <a:noFill/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BF1036D-12CC-151E-94D7-22D7E708E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315" y="322625"/>
            <a:ext cx="191453" cy="191453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666917A1-83A1-A9AD-BC11-759D7D414AC6}"/>
              </a:ext>
            </a:extLst>
          </p:cNvPr>
          <p:cNvSpPr/>
          <p:nvPr/>
        </p:nvSpPr>
        <p:spPr>
          <a:xfrm>
            <a:off x="995494" y="265236"/>
            <a:ext cx="67127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DEVOPS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931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2736E3-2EC4-FDCE-5887-612A0BF8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8" y="4832239"/>
            <a:ext cx="11777132" cy="1941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78E53-7ADE-4701-9A55-302E368E7C69}"/>
              </a:ext>
            </a:extLst>
          </p:cNvPr>
          <p:cNvSpPr txBox="1"/>
          <p:nvPr/>
        </p:nvSpPr>
        <p:spPr>
          <a:xfrm>
            <a:off x="423333" y="369782"/>
            <a:ext cx="9254067" cy="1394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SonarQube: Continuous Code Quality Analysis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AA93E-22F3-C867-E4D2-5A3BAA9CE556}"/>
              </a:ext>
            </a:extLst>
          </p:cNvPr>
          <p:cNvSpPr txBox="1"/>
          <p:nvPr/>
        </p:nvSpPr>
        <p:spPr>
          <a:xfrm>
            <a:off x="753533" y="1825001"/>
            <a:ext cx="6096000" cy="40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Static Code Analysis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7D250-C8B8-4D0E-2B10-0D731BC6C684}"/>
              </a:ext>
            </a:extLst>
          </p:cNvPr>
          <p:cNvSpPr txBox="1"/>
          <p:nvPr/>
        </p:nvSpPr>
        <p:spPr>
          <a:xfrm>
            <a:off x="753533" y="3097268"/>
            <a:ext cx="6096000" cy="40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Quality Gates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2BA318-9536-AA31-666B-7E31706EB3DA}"/>
              </a:ext>
            </a:extLst>
          </p:cNvPr>
          <p:cNvSpPr txBox="1"/>
          <p:nvPr/>
        </p:nvSpPr>
        <p:spPr>
          <a:xfrm>
            <a:off x="734483" y="2244781"/>
            <a:ext cx="8631766" cy="767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PT Sans" pitchFamily="34" charset="0"/>
                <a:ea typeface="PT Sans" pitchFamily="34" charset="-122"/>
                <a:cs typeface="PT Sans" pitchFamily="34" charset="-120"/>
              </a:rPr>
              <a:t>SonarQube performs comprehensive static analysis, detecting bugs, code smells, and security vulnerabilities across all microservices. Detailed reports highlight technical debt and maintainability issues.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791EC-B93D-2324-5DF4-6257A2FE1762}"/>
              </a:ext>
            </a:extLst>
          </p:cNvPr>
          <p:cNvSpPr txBox="1"/>
          <p:nvPr/>
        </p:nvSpPr>
        <p:spPr>
          <a:xfrm>
            <a:off x="734483" y="3419187"/>
            <a:ext cx="8417984" cy="112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Configurable quality gates enforce coding standards and coverage thresholds, preventing substandard code from reaching production. Integration with CI/CD pipelines ensures continuous quality monitoring throughout the development lifecycle.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8490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916D31-96CA-9B66-6E95-EF1C2835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87" y="4602034"/>
            <a:ext cx="11585913" cy="2119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96AA41-58FF-4A23-4D8E-BA5D157E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45" y="136358"/>
            <a:ext cx="11585911" cy="2216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F7FB5-FDED-B011-BD9F-78CCE7E9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6" y="2416438"/>
            <a:ext cx="11585912" cy="20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8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79DA4-7047-6934-7CC0-4261B4F1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33" y="789890"/>
            <a:ext cx="11764434" cy="6068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3412E-55CA-5602-505F-210A60443D51}"/>
              </a:ext>
            </a:extLst>
          </p:cNvPr>
          <p:cNvSpPr txBox="1"/>
          <p:nvPr/>
        </p:nvSpPr>
        <p:spPr>
          <a:xfrm>
            <a:off x="410633" y="143093"/>
            <a:ext cx="8144933" cy="54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00002E"/>
                </a:solidFill>
                <a:effectLst/>
                <a:uLnTx/>
                <a:uFillTx/>
                <a:latin typeface="Nunito ExtraBold" panose="020F0502020204030204" pitchFamily="2" charset="0"/>
                <a:ea typeface="Nunito Semi Bold" pitchFamily="34" charset="-122"/>
                <a:cs typeface="Nunito Semi Bold" pitchFamily="34" charset="-120"/>
              </a:rPr>
              <a:t>Jenkins: CI/CD Pipeline for Microservices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 ExtraBold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557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F952B-181F-5EDE-C58D-BD73E330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774"/>
            <a:ext cx="12192000" cy="57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77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274249-C42D-F9EF-26A3-E279E7B51917}"/>
              </a:ext>
            </a:extLst>
          </p:cNvPr>
          <p:cNvSpPr txBox="1"/>
          <p:nvPr/>
        </p:nvSpPr>
        <p:spPr>
          <a:xfrm>
            <a:off x="360948" y="279413"/>
            <a:ext cx="6096000" cy="675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67"/>
              </a:spcAft>
            </a:pPr>
            <a:r>
              <a:rPr lang="en-IN" sz="3667" b="1" u="sng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 SERVER</a:t>
            </a:r>
            <a:endParaRPr lang="en-IN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E2143D-6EC0-2009-68C7-51EED358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51" y="910163"/>
            <a:ext cx="10748211" cy="58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5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3" y="2826445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00002E"/>
                </a:solidFill>
                <a:latin typeface="Nunito ExtraBold" pitchFamily="2" charset="0"/>
                <a:ea typeface="Nunito Semi Bold" pitchFamily="34" charset="-122"/>
                <a:cs typeface="Nunito Semi Bold" pitchFamily="34" charset="-120"/>
              </a:rPr>
              <a:t>THANK YOU !</a:t>
            </a:r>
            <a:endParaRPr lang="en-US" sz="3667" dirty="0">
              <a:latin typeface="Nunito Extra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70104" y="3712269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20924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3433" y="2555082"/>
            <a:ext cx="1816199" cy="340122"/>
          </a:xfrm>
          <a:prstGeom prst="roundRect">
            <a:avLst>
              <a:gd name="adj" fmla="val 59061"/>
            </a:avLst>
          </a:prstGeom>
          <a:noFill/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6543" y="2658170"/>
            <a:ext cx="133846" cy="1338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7262" y="2617986"/>
            <a:ext cx="138926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 ARCHITECTURE</a:t>
            </a:r>
            <a:endParaRPr lang="en-US" sz="1042" dirty="0"/>
          </a:p>
        </p:txBody>
      </p:sp>
      <p:sp>
        <p:nvSpPr>
          <p:cNvPr id="6" name="Text 2"/>
          <p:cNvSpPr/>
          <p:nvPr/>
        </p:nvSpPr>
        <p:spPr>
          <a:xfrm>
            <a:off x="1113432" y="2962077"/>
            <a:ext cx="6112967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083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High-Level Architecture Overview</a:t>
            </a:r>
            <a:endParaRPr lang="en-US" sz="308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433" y="3705424"/>
            <a:ext cx="3321645" cy="6695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80815" y="4542333"/>
            <a:ext cx="1969393" cy="246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Client Side</a:t>
            </a:r>
            <a:endParaRPr lang="en-US" sz="1542" dirty="0"/>
          </a:p>
        </p:txBody>
      </p:sp>
      <p:sp>
        <p:nvSpPr>
          <p:cNvPr id="9" name="Text 4"/>
          <p:cNvSpPr/>
          <p:nvPr/>
        </p:nvSpPr>
        <p:spPr>
          <a:xfrm>
            <a:off x="1280815" y="4888905"/>
            <a:ext cx="2986882" cy="1338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Angular-based frontend with modular architecture: Core Module (services), Feature Module (role-specific components), and Shared Module (common UI elements)</a:t>
            </a:r>
            <a:endParaRPr lang="en-US" sz="129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5079" y="3705424"/>
            <a:ext cx="3321744" cy="6695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602460" y="4542333"/>
            <a:ext cx="1969393" cy="246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Server Side</a:t>
            </a:r>
            <a:endParaRPr lang="en-US" sz="1542" dirty="0"/>
          </a:p>
        </p:txBody>
      </p:sp>
      <p:sp>
        <p:nvSpPr>
          <p:cNvPr id="12" name="Text 6"/>
          <p:cNvSpPr/>
          <p:nvPr/>
        </p:nvSpPr>
        <p:spPr>
          <a:xfrm>
            <a:off x="4602460" y="4888905"/>
            <a:ext cx="2986981" cy="1338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Eight Spring Boot microservices orchestrated through API Gateway and Eureka Server for service discovery, with OpenFeign for inter-service communication</a:t>
            </a:r>
            <a:endParaRPr lang="en-US" sz="129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6823" y="3705424"/>
            <a:ext cx="3321744" cy="6695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24205" y="4542333"/>
            <a:ext cx="1969393" cy="246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Layer</a:t>
            </a:r>
            <a:endParaRPr lang="en-US" sz="1542" dirty="0"/>
          </a:p>
        </p:txBody>
      </p:sp>
      <p:sp>
        <p:nvSpPr>
          <p:cNvPr id="15" name="Text 8"/>
          <p:cNvSpPr/>
          <p:nvPr/>
        </p:nvSpPr>
        <p:spPr>
          <a:xfrm>
            <a:off x="7924205" y="4888905"/>
            <a:ext cx="2986981" cy="1071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Multiple MySQL databases providing data isolation and optimised storage for authentication, hospitals, claims, payments, and plan-policy management</a:t>
            </a:r>
            <a:endParaRPr lang="en-US" sz="129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09404" y="5128320"/>
            <a:ext cx="7773094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583"/>
              </a:lnSpc>
            </a:pPr>
            <a:r>
              <a:rPr lang="en-US" sz="3667" b="1" dirty="0">
                <a:solidFill>
                  <a:srgbClr val="00002E"/>
                </a:solidFill>
                <a:latin typeface="Nunito SemiBold" panose="020F0502020204030204" pitchFamily="2" charset="0"/>
                <a:ea typeface="Nunito Semi Bold" pitchFamily="34" charset="-122"/>
                <a:cs typeface="Nunito Semi Bold" pitchFamily="34" charset="-120"/>
              </a:rPr>
              <a:t>Architecture Diagram Of InsurePlus</a:t>
            </a:r>
            <a:endParaRPr lang="en-US" sz="3667" dirty="0">
              <a:latin typeface="Nunito SemiBold" panose="020F0502020204030204" pitchFamily="2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E6CC08-E362-5909-2777-28A1D788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47346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ervice&#10;&#10;AI-generated content may be incorrect.">
            <a:extLst>
              <a:ext uri="{FF2B5EF4-FFF2-40B4-BE49-F238E27FC236}">
                <a16:creationId xmlns:a16="http://schemas.microsoft.com/office/drawing/2014/main" id="{7E1BE505-B4E5-EFCE-6159-229B5500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31" y="111122"/>
            <a:ext cx="7224133" cy="6430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CAAA8-02A8-E550-AFCE-34A01B989B23}"/>
              </a:ext>
            </a:extLst>
          </p:cNvPr>
          <p:cNvSpPr txBox="1"/>
          <p:nvPr/>
        </p:nvSpPr>
        <p:spPr>
          <a:xfrm>
            <a:off x="530832" y="5367436"/>
            <a:ext cx="6096000" cy="675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83"/>
              </a:lnSpc>
            </a:pPr>
            <a:r>
              <a:rPr lang="en-US" sz="3667" b="1" dirty="0">
                <a:solidFill>
                  <a:srgbClr val="00002E"/>
                </a:solidFill>
                <a:latin typeface="Nunito SemiBold" pitchFamily="2" charset="0"/>
              </a:rPr>
              <a:t>ER DIAGRAM</a:t>
            </a:r>
            <a:endParaRPr lang="en-US" sz="3667" b="1" dirty="0">
              <a:latin typeface="Nunit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52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852" y="606921"/>
            <a:ext cx="6944221" cy="51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3208" dirty="0">
                <a:solidFill>
                  <a:srgbClr val="00002E"/>
                </a:solidFill>
                <a:latin typeface="Nunito SemiBold" pitchFamily="2" charset="0"/>
                <a:ea typeface="Nunito Semi Bold" pitchFamily="34" charset="-122"/>
                <a:cs typeface="Nunito Semi Bold" pitchFamily="34" charset="-120"/>
              </a:rPr>
              <a:t>Standout Features That Set Us Apart</a:t>
            </a:r>
            <a:endParaRPr lang="en-US" sz="3208" dirty="0">
              <a:latin typeface="Nunito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852" y="1468140"/>
            <a:ext cx="522883" cy="5228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7852" y="2208807"/>
            <a:ext cx="3298032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Role-Based Access Control (RBAC)</a:t>
            </a:r>
            <a:endParaRPr lang="en-US" sz="1583" dirty="0"/>
          </a:p>
        </p:txBody>
      </p:sp>
      <p:sp>
        <p:nvSpPr>
          <p:cNvPr id="5" name="Text 2"/>
          <p:cNvSpPr/>
          <p:nvPr/>
        </p:nvSpPr>
        <p:spPr>
          <a:xfrm>
            <a:off x="907852" y="2569667"/>
            <a:ext cx="3313509" cy="1115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Granular permissions ensuring users access only authorised features based on their roles—Admin, Agent, Customer, Claim Officer, or Hospital staff.</a:t>
            </a:r>
            <a:endParaRPr lang="en-US" sz="133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9146" y="1468140"/>
            <a:ext cx="522883" cy="5228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39146" y="2208807"/>
            <a:ext cx="2757686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Lazy Loading Implementation</a:t>
            </a:r>
            <a:endParaRPr lang="en-US" sz="1583" dirty="0"/>
          </a:p>
        </p:txBody>
      </p:sp>
      <p:sp>
        <p:nvSpPr>
          <p:cNvPr id="8" name="Text 4"/>
          <p:cNvSpPr/>
          <p:nvPr/>
        </p:nvSpPr>
        <p:spPr>
          <a:xfrm>
            <a:off x="4439146" y="2569667"/>
            <a:ext cx="3313608" cy="1115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modules load on-demand, dramatically reducing initial bundle size and improving application startup performance across all devices.</a:t>
            </a:r>
            <a:endParaRPr lang="en-US" sz="133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0540" y="1468140"/>
            <a:ext cx="522883" cy="5228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70540" y="2208807"/>
            <a:ext cx="2398217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SMTP Gmail Notifications</a:t>
            </a:r>
            <a:endParaRPr lang="en-US" sz="1583" dirty="0"/>
          </a:p>
        </p:txBody>
      </p:sp>
      <p:sp>
        <p:nvSpPr>
          <p:cNvPr id="11" name="Text 6"/>
          <p:cNvSpPr/>
          <p:nvPr/>
        </p:nvSpPr>
        <p:spPr>
          <a:xfrm>
            <a:off x="7970541" y="2569667"/>
            <a:ext cx="3313509" cy="1115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email alerts for critical events including payout confirmations, profile updates, and claim status changes, keeping all stakeholders informed.</a:t>
            </a:r>
            <a:endParaRPr lang="en-US" sz="1333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852" y="4033838"/>
            <a:ext cx="522883" cy="5228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07852" y="4774506"/>
            <a:ext cx="2427089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Robust Security Measures</a:t>
            </a:r>
            <a:endParaRPr lang="en-US" sz="1583" dirty="0"/>
          </a:p>
        </p:txBody>
      </p:sp>
      <p:sp>
        <p:nvSpPr>
          <p:cNvPr id="14" name="Text 8"/>
          <p:cNvSpPr/>
          <p:nvPr/>
        </p:nvSpPr>
        <p:spPr>
          <a:xfrm>
            <a:off x="907852" y="5135365"/>
            <a:ext cx="3313509" cy="1115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Multi-layered security with password hashing, JWT tokens, HTTPS encryption, and regular security audits protecting sensitive insurance data.</a:t>
            </a:r>
            <a:endParaRPr lang="en-US" sz="1333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9146" y="4033838"/>
            <a:ext cx="522883" cy="52288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439146" y="4774506"/>
            <a:ext cx="2050653" cy="25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Razorpay Integration</a:t>
            </a:r>
            <a:endParaRPr lang="en-US" sz="1583" dirty="0"/>
          </a:p>
        </p:txBody>
      </p:sp>
      <p:sp>
        <p:nvSpPr>
          <p:cNvPr id="17" name="Text 10"/>
          <p:cNvSpPr/>
          <p:nvPr/>
        </p:nvSpPr>
        <p:spPr>
          <a:xfrm>
            <a:off x="4439146" y="5135365"/>
            <a:ext cx="3313608" cy="1115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payment processing with India's leading payment gateway, supporting multiple payment methods including cards, UPI, and net banking.</a:t>
            </a:r>
            <a:endParaRPr lang="en-US" sz="1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6541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57016" y="2123381"/>
            <a:ext cx="1735633" cy="248742"/>
          </a:xfrm>
          <a:prstGeom prst="roundRect">
            <a:avLst>
              <a:gd name="adj" fmla="val 63843"/>
            </a:avLst>
          </a:prstGeom>
          <a:solidFill>
            <a:srgbClr val="CFD6FC"/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6391" y="2194818"/>
            <a:ext cx="105867" cy="1058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5141" y="2163068"/>
            <a:ext cx="1418133" cy="169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8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AUTHENTICATION &amp; SECURITY</a:t>
            </a:r>
            <a:endParaRPr lang="en-US" sz="833" dirty="0"/>
          </a:p>
        </p:txBody>
      </p:sp>
      <p:sp>
        <p:nvSpPr>
          <p:cNvPr id="6" name="Text 2"/>
          <p:cNvSpPr/>
          <p:nvPr/>
        </p:nvSpPr>
        <p:spPr>
          <a:xfrm>
            <a:off x="2157016" y="2425006"/>
            <a:ext cx="3618607" cy="389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42"/>
              </a:lnSpc>
            </a:pPr>
            <a:r>
              <a:rPr lang="en-US" sz="2417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JWT Authentication Flow</a:t>
            </a:r>
            <a:endParaRPr lang="en-US" sz="2417" dirty="0"/>
          </a:p>
        </p:txBody>
      </p:sp>
      <p:sp>
        <p:nvSpPr>
          <p:cNvPr id="7" name="Shape 3"/>
          <p:cNvSpPr/>
          <p:nvPr/>
        </p:nvSpPr>
        <p:spPr>
          <a:xfrm>
            <a:off x="2157016" y="4239319"/>
            <a:ext cx="7877869" cy="19050"/>
          </a:xfrm>
          <a:prstGeom prst="roundRect">
            <a:avLst>
              <a:gd name="adj" fmla="val 1042016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8" name="Shape 4"/>
          <p:cNvSpPr/>
          <p:nvPr/>
        </p:nvSpPr>
        <p:spPr>
          <a:xfrm>
            <a:off x="3673277" y="3842396"/>
            <a:ext cx="19050" cy="396974"/>
          </a:xfrm>
          <a:prstGeom prst="roundRect">
            <a:avLst>
              <a:gd name="adj" fmla="val 1042016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9" name="Shape 5"/>
          <p:cNvSpPr/>
          <p:nvPr/>
        </p:nvSpPr>
        <p:spPr>
          <a:xfrm>
            <a:off x="3533974" y="4090442"/>
            <a:ext cx="297756" cy="297756"/>
          </a:xfrm>
          <a:prstGeom prst="roundRect">
            <a:avLst>
              <a:gd name="adj" fmla="val 6666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0" name="Text 6"/>
          <p:cNvSpPr/>
          <p:nvPr/>
        </p:nvSpPr>
        <p:spPr>
          <a:xfrm>
            <a:off x="3589437" y="4122539"/>
            <a:ext cx="186730" cy="233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458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458" dirty="0"/>
          </a:p>
        </p:txBody>
      </p:sp>
      <p:sp>
        <p:nvSpPr>
          <p:cNvPr id="11" name="Text 7"/>
          <p:cNvSpPr/>
          <p:nvPr/>
        </p:nvSpPr>
        <p:spPr>
          <a:xfrm>
            <a:off x="2904530" y="3012579"/>
            <a:ext cx="1556842" cy="19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Login</a:t>
            </a:r>
            <a:endParaRPr lang="en-US" sz="1208" dirty="0"/>
          </a:p>
        </p:txBody>
      </p:sp>
      <p:sp>
        <p:nvSpPr>
          <p:cNvPr id="12" name="Text 8"/>
          <p:cNvSpPr/>
          <p:nvPr/>
        </p:nvSpPr>
        <p:spPr>
          <a:xfrm>
            <a:off x="2289274" y="3286522"/>
            <a:ext cx="2787353" cy="42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67"/>
              </a:lnSpc>
            </a:pPr>
            <a:r>
              <a:rPr lang="en-US" sz="10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submits credentials through Angular frontend to Authentication Service</a:t>
            </a:r>
            <a:endParaRPr lang="en-US" sz="1042" dirty="0"/>
          </a:p>
        </p:txBody>
      </p:sp>
      <p:sp>
        <p:nvSpPr>
          <p:cNvPr id="13" name="Shape 9"/>
          <p:cNvSpPr/>
          <p:nvPr/>
        </p:nvSpPr>
        <p:spPr>
          <a:xfrm>
            <a:off x="5281910" y="4239271"/>
            <a:ext cx="19050" cy="396974"/>
          </a:xfrm>
          <a:prstGeom prst="roundRect">
            <a:avLst>
              <a:gd name="adj" fmla="val 1042016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4" name="Shape 10"/>
          <p:cNvSpPr/>
          <p:nvPr/>
        </p:nvSpPr>
        <p:spPr>
          <a:xfrm>
            <a:off x="5142607" y="4090442"/>
            <a:ext cx="297756" cy="297756"/>
          </a:xfrm>
          <a:prstGeom prst="roundRect">
            <a:avLst>
              <a:gd name="adj" fmla="val 66667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5" name="Text 11"/>
          <p:cNvSpPr/>
          <p:nvPr/>
        </p:nvSpPr>
        <p:spPr>
          <a:xfrm>
            <a:off x="5198070" y="4122539"/>
            <a:ext cx="186730" cy="233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458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458" dirty="0"/>
          </a:p>
        </p:txBody>
      </p:sp>
      <p:sp>
        <p:nvSpPr>
          <p:cNvPr id="16" name="Text 12"/>
          <p:cNvSpPr/>
          <p:nvPr/>
        </p:nvSpPr>
        <p:spPr>
          <a:xfrm>
            <a:off x="4513163" y="4768652"/>
            <a:ext cx="1556842" cy="19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dirty="0">
                <a:solidFill>
                  <a:srgbClr val="00002E"/>
                </a:solidFill>
                <a:latin typeface="Nunito SemiBold" pitchFamily="2" charset="0"/>
                <a:ea typeface="Nunito Semi Bold" pitchFamily="34" charset="-122"/>
                <a:cs typeface="Nunito Semi Bold" pitchFamily="34" charset="-120"/>
              </a:rPr>
              <a:t>Token Generation</a:t>
            </a:r>
            <a:endParaRPr lang="en-US" sz="1208" dirty="0">
              <a:latin typeface="Nunito SemiBold" pitchFamily="2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3897908" y="5042595"/>
            <a:ext cx="2787353" cy="42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67"/>
              </a:lnSpc>
            </a:pPr>
            <a:r>
              <a:rPr lang="en-US" sz="10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Service validates credentials and generates JWT access token (15 min) and refresh token (7 days)</a:t>
            </a:r>
            <a:endParaRPr lang="en-US" sz="1042" dirty="0"/>
          </a:p>
        </p:txBody>
      </p:sp>
      <p:sp>
        <p:nvSpPr>
          <p:cNvPr id="18" name="Shape 14"/>
          <p:cNvSpPr/>
          <p:nvPr/>
        </p:nvSpPr>
        <p:spPr>
          <a:xfrm>
            <a:off x="6890544" y="3842396"/>
            <a:ext cx="19050" cy="396974"/>
          </a:xfrm>
          <a:prstGeom prst="roundRect">
            <a:avLst>
              <a:gd name="adj" fmla="val 1042016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9" name="Shape 15"/>
          <p:cNvSpPr/>
          <p:nvPr/>
        </p:nvSpPr>
        <p:spPr>
          <a:xfrm>
            <a:off x="6751241" y="4090442"/>
            <a:ext cx="297756" cy="297756"/>
          </a:xfrm>
          <a:prstGeom prst="roundRect">
            <a:avLst>
              <a:gd name="adj" fmla="val 66667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20" name="Text 16"/>
          <p:cNvSpPr/>
          <p:nvPr/>
        </p:nvSpPr>
        <p:spPr>
          <a:xfrm>
            <a:off x="6806704" y="4122539"/>
            <a:ext cx="186730" cy="233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458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458" dirty="0"/>
          </a:p>
        </p:txBody>
      </p:sp>
      <p:sp>
        <p:nvSpPr>
          <p:cNvPr id="21" name="Text 17"/>
          <p:cNvSpPr/>
          <p:nvPr/>
        </p:nvSpPr>
        <p:spPr>
          <a:xfrm>
            <a:off x="6121797" y="3012579"/>
            <a:ext cx="1556842" cy="19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Requests</a:t>
            </a:r>
            <a:endParaRPr lang="en-US" sz="1208" dirty="0"/>
          </a:p>
        </p:txBody>
      </p:sp>
      <p:sp>
        <p:nvSpPr>
          <p:cNvPr id="22" name="Text 18"/>
          <p:cNvSpPr/>
          <p:nvPr/>
        </p:nvSpPr>
        <p:spPr>
          <a:xfrm>
            <a:off x="5506542" y="3286522"/>
            <a:ext cx="2787353" cy="42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67"/>
              </a:lnSpc>
            </a:pPr>
            <a:r>
              <a:rPr lang="en-US" sz="10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 token included in request headers for API Gateway validation before routing</a:t>
            </a:r>
            <a:endParaRPr lang="en-US" sz="1042" dirty="0"/>
          </a:p>
        </p:txBody>
      </p:sp>
      <p:sp>
        <p:nvSpPr>
          <p:cNvPr id="23" name="Shape 19"/>
          <p:cNvSpPr/>
          <p:nvPr/>
        </p:nvSpPr>
        <p:spPr>
          <a:xfrm>
            <a:off x="8499277" y="4239271"/>
            <a:ext cx="19050" cy="396974"/>
          </a:xfrm>
          <a:prstGeom prst="roundRect">
            <a:avLst>
              <a:gd name="adj" fmla="val 1042016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24" name="Shape 20"/>
          <p:cNvSpPr/>
          <p:nvPr/>
        </p:nvSpPr>
        <p:spPr>
          <a:xfrm>
            <a:off x="8359974" y="4090442"/>
            <a:ext cx="297756" cy="297756"/>
          </a:xfrm>
          <a:prstGeom prst="roundRect">
            <a:avLst>
              <a:gd name="adj" fmla="val 6666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25" name="Text 21"/>
          <p:cNvSpPr/>
          <p:nvPr/>
        </p:nvSpPr>
        <p:spPr>
          <a:xfrm>
            <a:off x="8415437" y="4122539"/>
            <a:ext cx="186730" cy="233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1458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458" dirty="0"/>
          </a:p>
        </p:txBody>
      </p:sp>
      <p:sp>
        <p:nvSpPr>
          <p:cNvPr id="26" name="Text 22"/>
          <p:cNvSpPr/>
          <p:nvPr/>
        </p:nvSpPr>
        <p:spPr>
          <a:xfrm>
            <a:off x="7730431" y="4768652"/>
            <a:ext cx="1556842" cy="19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dirty="0">
                <a:solidFill>
                  <a:srgbClr val="00002E"/>
                </a:solidFill>
                <a:latin typeface="Nunito Semi Bold" panose="020B0604020202020204" charset="0"/>
                <a:ea typeface="Nunito Semi Bold" pitchFamily="34" charset="-122"/>
                <a:cs typeface="Nunito Semi Bold" pitchFamily="34" charset="-120"/>
              </a:rPr>
              <a:t>Token Refresh</a:t>
            </a:r>
            <a:endParaRPr lang="en-US" sz="1208" dirty="0">
              <a:latin typeface="Nunito Semi Bold" panose="020B0604020202020204" charset="0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7115175" y="5042595"/>
            <a:ext cx="2787452" cy="42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67"/>
              </a:lnSpc>
            </a:pPr>
            <a:r>
              <a:rPr lang="en-US" sz="10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Expired access tokens automatically refreshed using valid refresh token without re-login</a:t>
            </a:r>
            <a:endParaRPr lang="en-US" sz="1042" dirty="0"/>
          </a:p>
        </p:txBody>
      </p:sp>
      <p:sp>
        <p:nvSpPr>
          <p:cNvPr id="28" name="Shape 24"/>
          <p:cNvSpPr/>
          <p:nvPr/>
        </p:nvSpPr>
        <p:spPr>
          <a:xfrm>
            <a:off x="2157016" y="5614889"/>
            <a:ext cx="7877869" cy="773906"/>
          </a:xfrm>
          <a:prstGeom prst="roundRect">
            <a:avLst>
              <a:gd name="adj" fmla="val 25650"/>
            </a:avLst>
          </a:prstGeom>
          <a:solidFill>
            <a:srgbClr val="B7C2FB"/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274" y="5816799"/>
            <a:ext cx="165398" cy="132258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2586931" y="5780187"/>
            <a:ext cx="7315696" cy="42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Benefits:</a:t>
            </a:r>
            <a:r>
              <a:rPr lang="en-US" sz="1042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JWT tokens are stateless, reducing server load whilst providing secure, scalable authentication. Refresh tokens minimise frequent logins whilst maintaining security through short-lived access tokens.</a:t>
            </a:r>
            <a:endParaRPr lang="en-US" sz="10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165" y="256576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POSTMAN</a:t>
            </a:r>
          </a:p>
          <a:p>
            <a:pPr>
              <a:lnSpc>
                <a:spcPts val="4583"/>
              </a:lnSpc>
            </a:pPr>
            <a:endParaRPr lang="en-US" sz="3667" dirty="0"/>
          </a:p>
        </p:txBody>
      </p:sp>
      <p:sp>
        <p:nvSpPr>
          <p:cNvPr id="3" name="Text 1"/>
          <p:cNvSpPr/>
          <p:nvPr/>
        </p:nvSpPr>
        <p:spPr>
          <a:xfrm>
            <a:off x="698104" y="2946896"/>
            <a:ext cx="1079579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sp>
        <p:nvSpPr>
          <p:cNvPr id="4" name="Text 2"/>
          <p:cNvSpPr/>
          <p:nvPr/>
        </p:nvSpPr>
        <p:spPr>
          <a:xfrm>
            <a:off x="698104" y="3490417"/>
            <a:ext cx="1079579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698104" y="4033937"/>
            <a:ext cx="1079579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4577457"/>
            <a:ext cx="1079579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endParaRPr lang="en-US" sz="1542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0E3FC-514A-1370-D7B6-F73F180C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01" y="915511"/>
            <a:ext cx="6196215" cy="4071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870320-108B-9004-AB63-DB88D5876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47" y="893496"/>
            <a:ext cx="5341775" cy="5396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37557" y="384473"/>
            <a:ext cx="1257994" cy="218480"/>
          </a:xfrm>
          <a:prstGeom prst="roundRect">
            <a:avLst>
              <a:gd name="adj" fmla="val 60128"/>
            </a:avLst>
          </a:prstGeom>
          <a:noFill/>
          <a:ln w="762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9590" y="449957"/>
            <a:ext cx="87511" cy="875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40857" y="423664"/>
            <a:ext cx="982663" cy="140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667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VALIDATION FRAMEWORK</a:t>
            </a:r>
            <a:endParaRPr lang="en-US" sz="667" dirty="0"/>
          </a:p>
        </p:txBody>
      </p:sp>
      <p:sp>
        <p:nvSpPr>
          <p:cNvPr id="5" name="Text 2"/>
          <p:cNvSpPr/>
          <p:nvPr/>
        </p:nvSpPr>
        <p:spPr>
          <a:xfrm>
            <a:off x="2837557" y="646708"/>
            <a:ext cx="4449663" cy="32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Robust Multi-Layer Validation System </a:t>
            </a:r>
            <a:r>
              <a:rPr lang="en-US" sz="20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Rremoved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6089551" y="1132880"/>
            <a:ext cx="12700" cy="5340548"/>
          </a:xfrm>
          <a:prstGeom prst="roundRect">
            <a:avLst>
              <a:gd name="adj" fmla="val 1292988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7" name="Shape 4"/>
          <p:cNvSpPr/>
          <p:nvPr/>
        </p:nvSpPr>
        <p:spPr>
          <a:xfrm>
            <a:off x="2824857" y="1132880"/>
            <a:ext cx="3258344" cy="1170980"/>
          </a:xfrm>
          <a:prstGeom prst="roundRect">
            <a:avLst>
              <a:gd name="adj" fmla="val 14023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8" name="Text 5"/>
          <p:cNvSpPr/>
          <p:nvPr/>
        </p:nvSpPr>
        <p:spPr>
          <a:xfrm>
            <a:off x="4685904" y="1255019"/>
            <a:ext cx="1287859" cy="160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250"/>
              </a:lnSpc>
            </a:pPr>
            <a:r>
              <a:rPr lang="en-US" sz="1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Client-Side Validation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2946995" y="1481634"/>
            <a:ext cx="3026768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75"/>
              </a:lnSpc>
            </a:pPr>
            <a:r>
              <a:rPr lang="en-US" sz="8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Angular reactive forms with real-time validation feedback for hospital details, plan configurations, policy rules, and claim information. Prevents invalid data submission and enhances user experience with immediate error messages.</a:t>
            </a:r>
            <a:endParaRPr lang="en-US" sz="833" dirty="0"/>
          </a:p>
        </p:txBody>
      </p:sp>
      <p:sp>
        <p:nvSpPr>
          <p:cNvPr id="10" name="Shape 7"/>
          <p:cNvSpPr/>
          <p:nvPr/>
        </p:nvSpPr>
        <p:spPr>
          <a:xfrm>
            <a:off x="6108601" y="2522736"/>
            <a:ext cx="3258443" cy="1170980"/>
          </a:xfrm>
          <a:prstGeom prst="rect">
            <a:avLst/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1" name="Text 8"/>
          <p:cNvSpPr/>
          <p:nvPr/>
        </p:nvSpPr>
        <p:spPr>
          <a:xfrm>
            <a:off x="6218039" y="2644874"/>
            <a:ext cx="1317923" cy="160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Server-Side Validation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6218039" y="2871490"/>
            <a:ext cx="3026867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Spring Boot validators using Bean Validation (JSR-380) annotations ensure data integrity at the API level. Custom validators enforce business rules such as plan-hospital associations and claim eligibility criteria.</a:t>
            </a:r>
            <a:endParaRPr lang="en-US" sz="833" dirty="0"/>
          </a:p>
        </p:txBody>
      </p:sp>
      <p:sp>
        <p:nvSpPr>
          <p:cNvPr id="13" name="Shape 10"/>
          <p:cNvSpPr/>
          <p:nvPr/>
        </p:nvSpPr>
        <p:spPr>
          <a:xfrm>
            <a:off x="2824857" y="3912593"/>
            <a:ext cx="3258344" cy="1170980"/>
          </a:xfrm>
          <a:prstGeom prst="roundRect">
            <a:avLst>
              <a:gd name="adj" fmla="val 14023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4" name="Text 11"/>
          <p:cNvSpPr/>
          <p:nvPr/>
        </p:nvSpPr>
        <p:spPr>
          <a:xfrm>
            <a:off x="4592539" y="4034731"/>
            <a:ext cx="1381224" cy="160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250"/>
              </a:lnSpc>
            </a:pPr>
            <a:r>
              <a:rPr lang="en-US" sz="1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Notifications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2946995" y="4261346"/>
            <a:ext cx="3026768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375"/>
              </a:lnSpc>
            </a:pPr>
            <a:r>
              <a:rPr lang="en-US" sz="8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SMTP-powered email notifications provide instant feedback on validation outcomes, successful operations, and system alerts. Users receive timely updates on claim processing, payment confirmations, and profile changes.</a:t>
            </a:r>
            <a:endParaRPr lang="en-US" sz="833" dirty="0"/>
          </a:p>
        </p:txBody>
      </p:sp>
      <p:sp>
        <p:nvSpPr>
          <p:cNvPr id="16" name="Shape 13"/>
          <p:cNvSpPr/>
          <p:nvPr/>
        </p:nvSpPr>
        <p:spPr>
          <a:xfrm>
            <a:off x="6108601" y="5302448"/>
            <a:ext cx="3258443" cy="1170980"/>
          </a:xfrm>
          <a:prstGeom prst="rect">
            <a:avLst/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7" name="Text 14"/>
          <p:cNvSpPr/>
          <p:nvPr/>
        </p:nvSpPr>
        <p:spPr>
          <a:xfrm>
            <a:off x="6218039" y="5424587"/>
            <a:ext cx="1371600" cy="160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1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 Business Rules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6218039" y="5651203"/>
            <a:ext cx="3026867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3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Sophisticated validation logic for hospital detail forms, plan-policy relationships, and claim processing workflows. Rules ensure hospitals are properly linked to plans, claims reference valid policies, and all business constraints are enforced.</a:t>
            </a:r>
            <a:endParaRPr lang="en-US" sz="83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722</Words>
  <Application>Microsoft Office PowerPoint</Application>
  <PresentationFormat>Widescreen</PresentationFormat>
  <Paragraphs>90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Nunito</vt:lpstr>
      <vt:lpstr>Nunito Black</vt:lpstr>
      <vt:lpstr>Nunito ExtraBold</vt:lpstr>
      <vt:lpstr>Nunito Semi Bold</vt:lpstr>
      <vt:lpstr>Nunito SemiBold</vt:lpstr>
      <vt:lpstr>PT Sans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Sharma</dc:creator>
  <cp:lastModifiedBy>Neha Sharma</cp:lastModifiedBy>
  <cp:revision>5</cp:revision>
  <dcterms:created xsi:type="dcterms:W3CDTF">2026-01-08T23:55:04Z</dcterms:created>
  <dcterms:modified xsi:type="dcterms:W3CDTF">2026-01-09T09:24:59Z</dcterms:modified>
</cp:coreProperties>
</file>